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-104" y="-4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59BE825E-6C79-4B4B-B82B-6A5F8D937A8D}" type="datetimeFigureOut">
              <a:rPr lang="en-US" smtClean="0"/>
              <a:pPr/>
              <a:t>5/13/10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1BD4F7EF-BA9E-1142-8CDC-60CA26C925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25E-6C79-4B4B-B82B-6A5F8D937A8D}" type="datetimeFigureOut">
              <a:rPr lang="en-US" smtClean="0"/>
              <a:pPr/>
              <a:t>5/13/10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F7EF-BA9E-1142-8CDC-60CA26C925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25E-6C79-4B4B-B82B-6A5F8D937A8D}" type="datetimeFigureOut">
              <a:rPr lang="en-US" smtClean="0"/>
              <a:pPr/>
              <a:t>5/13/10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F7EF-BA9E-1142-8CDC-60CA26C925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25E-6C79-4B4B-B82B-6A5F8D937A8D}" type="datetimeFigureOut">
              <a:rPr lang="en-US" smtClean="0"/>
              <a:pPr/>
              <a:t>5/13/10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F7EF-BA9E-1142-8CDC-60CA26C925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25E-6C79-4B4B-B82B-6A5F8D937A8D}" type="datetimeFigureOut">
              <a:rPr lang="en-US" smtClean="0"/>
              <a:pPr/>
              <a:t>5/13/10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F7EF-BA9E-1142-8CDC-60CA26C925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25E-6C79-4B4B-B82B-6A5F8D937A8D}" type="datetimeFigureOut">
              <a:rPr lang="en-US" smtClean="0"/>
              <a:pPr/>
              <a:t>5/13/10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F7EF-BA9E-1142-8CDC-60CA26C925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25E-6C79-4B4B-B82B-6A5F8D937A8D}" type="datetimeFigureOut">
              <a:rPr lang="en-US" smtClean="0"/>
              <a:pPr/>
              <a:t>5/13/10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F7EF-BA9E-1142-8CDC-60CA26C925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59BE825E-6C79-4B4B-B82B-6A5F8D937A8D}" type="datetimeFigureOut">
              <a:rPr lang="en-US" smtClean="0"/>
              <a:pPr/>
              <a:t>5/13/10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25E-6C79-4B4B-B82B-6A5F8D937A8D}" type="datetimeFigureOut">
              <a:rPr lang="en-US" smtClean="0"/>
              <a:pPr/>
              <a:t>5/13/10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F7EF-BA9E-1142-8CDC-60CA26C925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25E-6C79-4B4B-B82B-6A5F8D937A8D}" type="datetimeFigureOut">
              <a:rPr lang="en-US" smtClean="0"/>
              <a:pPr/>
              <a:t>5/13/10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F7EF-BA9E-1142-8CDC-60CA26C925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25E-6C79-4B4B-B82B-6A5F8D937A8D}" type="datetimeFigureOut">
              <a:rPr lang="en-US" smtClean="0"/>
              <a:pPr/>
              <a:t>5/13/10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F7EF-BA9E-1142-8CDC-60CA26C92556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25E-6C79-4B4B-B82B-6A5F8D937A8D}" type="datetimeFigureOut">
              <a:rPr lang="en-US" smtClean="0"/>
              <a:pPr/>
              <a:t>5/13/10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F7EF-BA9E-1142-8CDC-60CA26C925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25E-6C79-4B4B-B82B-6A5F8D937A8D}" type="datetimeFigureOut">
              <a:rPr lang="en-US" smtClean="0"/>
              <a:pPr/>
              <a:t>5/13/10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F7EF-BA9E-1142-8CDC-60CA26C925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25E-6C79-4B4B-B82B-6A5F8D937A8D}" type="datetimeFigureOut">
              <a:rPr lang="en-US" smtClean="0"/>
              <a:pPr/>
              <a:t>5/13/10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F7EF-BA9E-1142-8CDC-60CA26C925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59BE825E-6C79-4B4B-B82B-6A5F8D937A8D}" type="datetimeFigureOut">
              <a:rPr lang="en-US" smtClean="0"/>
              <a:pPr/>
              <a:t>5/13/10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BD4F7EF-BA9E-1142-8CDC-60CA26C925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Argumentation-Persuasion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English 1301</a:t>
            </a:r>
          </a:p>
          <a:p>
            <a:r>
              <a:rPr lang="en-US" dirty="0" smtClean="0"/>
              <a:t>LR-472</a:t>
            </a:r>
            <a:endParaRPr lang="en-US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Logos </a:t>
            </a:r>
            <a:r>
              <a:rPr lang="en-US" i="1" dirty="0" smtClean="0">
                <a:solidFill>
                  <a:schemeClr val="tx1"/>
                </a:solidFill>
              </a:rPr>
              <a:t>continued …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Authoritative statements</a:t>
            </a:r>
          </a:p>
          <a:p>
            <a:r>
              <a:rPr lang="en-US" dirty="0" smtClean="0"/>
              <a:t>Unified</a:t>
            </a:r>
          </a:p>
          <a:p>
            <a:r>
              <a:rPr lang="en-US" dirty="0" smtClean="0"/>
              <a:t>Specific</a:t>
            </a:r>
          </a:p>
          <a:p>
            <a:r>
              <a:rPr lang="en-US" dirty="0" smtClean="0"/>
              <a:t>Adequate</a:t>
            </a:r>
          </a:p>
          <a:p>
            <a:r>
              <a:rPr lang="en-US" dirty="0" smtClean="0"/>
              <a:t>Accurate</a:t>
            </a:r>
          </a:p>
          <a:p>
            <a:r>
              <a:rPr lang="en-US" dirty="0" smtClean="0"/>
              <a:t>Representative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Pathos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Appeals to readers’ </a:t>
            </a:r>
          </a:p>
          <a:p>
            <a:r>
              <a:rPr lang="en-US" dirty="0" smtClean="0"/>
              <a:t>Needs</a:t>
            </a:r>
          </a:p>
          <a:p>
            <a:r>
              <a:rPr lang="en-US" dirty="0" smtClean="0"/>
              <a:t>Values</a:t>
            </a:r>
          </a:p>
          <a:p>
            <a:r>
              <a:rPr lang="en-US" dirty="0" smtClean="0"/>
              <a:t>Attitudes</a:t>
            </a:r>
          </a:p>
          <a:p>
            <a:r>
              <a:rPr lang="en-US" dirty="0" smtClean="0"/>
              <a:t>Encouraging them to commit</a:t>
            </a:r>
          </a:p>
          <a:p>
            <a:pPr>
              <a:buNone/>
            </a:pPr>
            <a:r>
              <a:rPr lang="en-US" dirty="0" smtClean="0"/>
              <a:t>Advertising &amp; Propaganda rely on pathos to the exclusion of logic.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Ethos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Credibility and Integrity</a:t>
            </a:r>
          </a:p>
          <a:p>
            <a:r>
              <a:rPr lang="en-US" dirty="0" smtClean="0"/>
              <a:t>Share experiences</a:t>
            </a:r>
          </a:p>
          <a:p>
            <a:r>
              <a:rPr lang="en-US" dirty="0" smtClean="0"/>
              <a:t>Present a logical, reasoned argument that takes into account the opposing point of view.</a:t>
            </a:r>
          </a:p>
          <a:p>
            <a:r>
              <a:rPr lang="en-US" dirty="0" smtClean="0"/>
              <a:t>Make sure emotions and appeals are not excessive.</a:t>
            </a:r>
          </a:p>
          <a:p>
            <a:r>
              <a:rPr lang="en-US" dirty="0" smtClean="0"/>
              <a:t>Overwrought emotionalism undercuts credibility.</a:t>
            </a:r>
          </a:p>
          <a:p>
            <a:pPr algn="ctr">
              <a:buNone/>
            </a:pPr>
            <a:r>
              <a:rPr lang="en-US" b="1" dirty="0" smtClean="0"/>
              <a:t>Ethos IS NOT constant.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Logos, Pathos, Ethos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Involve an interplay of all three.</a:t>
            </a:r>
          </a:p>
          <a:p>
            <a:r>
              <a:rPr lang="en-US" dirty="0" smtClean="0"/>
              <a:t>Balance is determined </a:t>
            </a:r>
            <a:r>
              <a:rPr lang="en-US" smtClean="0"/>
              <a:t>by</a:t>
            </a:r>
            <a:r>
              <a:rPr lang="en-US" smtClean="0"/>
              <a:t> </a:t>
            </a:r>
            <a:r>
              <a:rPr lang="en-US" smtClean="0"/>
              <a:t>the</a:t>
            </a:r>
            <a:r>
              <a:rPr lang="en-US" smtClean="0"/>
              <a:t> </a:t>
            </a:r>
            <a:r>
              <a:rPr lang="en-US" dirty="0" smtClean="0"/>
              <a:t>audience.</a:t>
            </a:r>
          </a:p>
          <a:p>
            <a:pPr>
              <a:buNone/>
            </a:pPr>
            <a:r>
              <a:rPr lang="en-US" dirty="0" smtClean="0"/>
              <a:t>Audience will fall into three broad categories:</a:t>
            </a:r>
          </a:p>
          <a:p>
            <a:r>
              <a:rPr lang="en-US" dirty="0" smtClean="0"/>
              <a:t>Supportive</a:t>
            </a:r>
          </a:p>
          <a:p>
            <a:r>
              <a:rPr lang="en-US" dirty="0" smtClean="0"/>
              <a:t>Wavering</a:t>
            </a:r>
          </a:p>
          <a:p>
            <a:r>
              <a:rPr lang="en-US" dirty="0" smtClean="0"/>
              <a:t>Hostile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The Audience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Supportive</a:t>
            </a:r>
          </a:p>
          <a:p>
            <a:r>
              <a:rPr lang="en-US" dirty="0" smtClean="0"/>
              <a:t>Don’t need highly reasoned argument</a:t>
            </a:r>
          </a:p>
          <a:p>
            <a:r>
              <a:rPr lang="en-US" dirty="0" smtClean="0"/>
              <a:t>Solidify support (logos).</a:t>
            </a:r>
          </a:p>
          <a:p>
            <a:r>
              <a:rPr lang="en-US" dirty="0" smtClean="0"/>
              <a:t>Can rely on pathos.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The Audience </a:t>
            </a: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Wavering Audience</a:t>
            </a:r>
          </a:p>
          <a:p>
            <a:r>
              <a:rPr lang="en-US" dirty="0" smtClean="0"/>
              <a:t>Open, but not committed.</a:t>
            </a:r>
          </a:p>
          <a:p>
            <a:r>
              <a:rPr lang="en-US" dirty="0" smtClean="0"/>
              <a:t>Concentrate on ethos and logos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The Audience </a:t>
            </a: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hostile Audience</a:t>
            </a:r>
          </a:p>
          <a:p>
            <a:r>
              <a:rPr lang="en-US" dirty="0" smtClean="0"/>
              <a:t>An apathetic, skeptical, or hostile audience is the most difficult to convince.</a:t>
            </a:r>
          </a:p>
          <a:p>
            <a:r>
              <a:rPr lang="en-US" dirty="0" smtClean="0"/>
              <a:t>Avoid emotional appeals</a:t>
            </a:r>
          </a:p>
          <a:p>
            <a:r>
              <a:rPr lang="en-US" dirty="0" smtClean="0"/>
              <a:t>Use logical reasoning and hard-to-dispute facts (logos).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Begin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Identify the controversy surrounding the issue and state your position in the thesis.</a:t>
            </a:r>
          </a:p>
          <a:p>
            <a:r>
              <a:rPr lang="en-US" dirty="0" smtClean="0"/>
              <a:t>Provide readers with strong support for the thesis.</a:t>
            </a:r>
          </a:p>
          <a:p>
            <a:r>
              <a:rPr lang="en-US" dirty="0" smtClean="0"/>
              <a:t>Seek to create good will.</a:t>
            </a:r>
          </a:p>
          <a:p>
            <a:r>
              <a:rPr lang="en-US" dirty="0" smtClean="0"/>
              <a:t>Organize the supporting evidence.</a:t>
            </a:r>
          </a:p>
          <a:p>
            <a:r>
              <a:rPr lang="en-US" dirty="0" smtClean="0"/>
              <a:t>Use Rogerian strategy to acknowledge differing viewpoints</a:t>
            </a:r>
            <a:r>
              <a:rPr lang="en-US" i="1" dirty="0" smtClean="0"/>
              <a:t>.  (Seek out and acknowledge conflict viewpoints.)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Argumentation?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use of clear thinking and logic, the writer tries to convince readers of the soundness of a particular opinion on a controversial issue.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Persuasion?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emotional language and dramatic appeals to readers’ concerns, beliefs, and values.</a:t>
            </a:r>
          </a:p>
          <a:p>
            <a:r>
              <a:rPr lang="en-US" dirty="0" smtClean="0"/>
              <a:t>Encourages reader to commit themselves to a course of action.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Argumentation &amp; Persuasion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People respond rationally and emotionally to situations, therefore</a:t>
            </a:r>
          </a:p>
          <a:p>
            <a:r>
              <a:rPr lang="en-US" dirty="0" smtClean="0"/>
              <a:t>Argumentation and persuasion are </a:t>
            </a:r>
            <a:r>
              <a:rPr lang="en-US" i="1" dirty="0" smtClean="0"/>
              <a:t>combined.</a:t>
            </a:r>
            <a:endParaRPr lang="en-US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Argument and Persuasion </a:t>
            </a:r>
            <a:r>
              <a:rPr lang="en-US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Blend …</a:t>
            </a:r>
            <a:endParaRPr lang="en-US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Emotion supports rather than </a:t>
            </a:r>
            <a:r>
              <a:rPr lang="en-US" i="1" dirty="0" smtClean="0"/>
              <a:t>replaces</a:t>
            </a:r>
            <a:r>
              <a:rPr lang="en-US" dirty="0" smtClean="0"/>
              <a:t> logic and sound reasoning.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Argumentation-Persuasion and </a:t>
            </a:r>
            <a:r>
              <a:rPr lang="en-US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Purpose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Writing can be a</a:t>
            </a:r>
          </a:p>
          <a:p>
            <a:r>
              <a:rPr lang="en-US" dirty="0" smtClean="0"/>
              <a:t>Causal analysis</a:t>
            </a:r>
          </a:p>
          <a:p>
            <a:r>
              <a:rPr lang="en-US" dirty="0" smtClean="0"/>
              <a:t>Descriptive piece</a:t>
            </a:r>
          </a:p>
          <a:p>
            <a:r>
              <a:rPr lang="en-US" dirty="0" smtClean="0"/>
              <a:t>Narrative</a:t>
            </a:r>
          </a:p>
          <a:p>
            <a:r>
              <a:rPr lang="en-US" dirty="0" smtClean="0"/>
              <a:t>Definition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than just a </a:t>
            </a:r>
            <a:r>
              <a:rPr lang="en-US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Point of View</a:t>
            </a:r>
            <a:endParaRPr lang="en-US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Assumes controversy</a:t>
            </a:r>
          </a:p>
          <a:p>
            <a:r>
              <a:rPr lang="en-US" dirty="0" smtClean="0"/>
              <a:t>Addresses opposing viewpoints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According to ancient Greeks 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There are three factors crucial to the effectiveness of argumentation-persuasion:</a:t>
            </a:r>
          </a:p>
          <a:p>
            <a:r>
              <a:rPr lang="en-US" i="1" dirty="0" smtClean="0"/>
              <a:t>Logos</a:t>
            </a:r>
          </a:p>
          <a:p>
            <a:r>
              <a:rPr lang="en-US" i="1" dirty="0" smtClean="0"/>
              <a:t>Pathos</a:t>
            </a:r>
          </a:p>
          <a:p>
            <a:r>
              <a:rPr lang="en-US" i="1" dirty="0" smtClean="0"/>
              <a:t>Ethos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Logos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Main concern in essay.</a:t>
            </a:r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i="1" dirty="0" smtClean="0"/>
              <a:t>soundness</a:t>
            </a:r>
            <a:r>
              <a:rPr lang="en-US" dirty="0" smtClean="0"/>
              <a:t> of the argument:</a:t>
            </a:r>
          </a:p>
          <a:p>
            <a:r>
              <a:rPr lang="en-US" dirty="0" smtClean="0"/>
              <a:t>The facts</a:t>
            </a:r>
          </a:p>
          <a:p>
            <a:r>
              <a:rPr lang="en-US" dirty="0" smtClean="0"/>
              <a:t>Statistics</a:t>
            </a:r>
          </a:p>
          <a:p>
            <a:r>
              <a:rPr lang="en-US" dirty="0" smtClean="0"/>
              <a:t>Examples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163</TotalTime>
  <Words>402</Words>
  <Application>Microsoft Macintosh PowerPoint</Application>
  <PresentationFormat>On-screen Show (4:3)</PresentationFormat>
  <Paragraphs>81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Capital</vt:lpstr>
      <vt:lpstr>Argumentation-Persuasion</vt:lpstr>
      <vt:lpstr>What is Argumentation?</vt:lpstr>
      <vt:lpstr>What is Persuasion?</vt:lpstr>
      <vt:lpstr>Argumentation &amp; Persuasion</vt:lpstr>
      <vt:lpstr>When Argument and Persuasion Blend …</vt:lpstr>
      <vt:lpstr>Argumentation-Persuasion and Purpose</vt:lpstr>
      <vt:lpstr>More than just a Point of View</vt:lpstr>
      <vt:lpstr>According to ancient Greeks ...</vt:lpstr>
      <vt:lpstr>Logos</vt:lpstr>
      <vt:lpstr>Logos continued …</vt:lpstr>
      <vt:lpstr>Pathos</vt:lpstr>
      <vt:lpstr>Ethos</vt:lpstr>
      <vt:lpstr>Logos, Pathos, Ethos</vt:lpstr>
      <vt:lpstr>The Audience</vt:lpstr>
      <vt:lpstr>The Audience continued …</vt:lpstr>
      <vt:lpstr>The Audience continued …</vt:lpstr>
      <vt:lpstr>Begin</vt:lpstr>
    </vt:vector>
  </TitlesOfParts>
  <Company>Killeen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Argumentation-Persuasion</dc:title>
  <dc:creator>KISD</dc:creator>
  <cp:lastModifiedBy>KISD</cp:lastModifiedBy>
  <cp:revision>4</cp:revision>
  <dcterms:created xsi:type="dcterms:W3CDTF">2010-05-13T23:09:11Z</dcterms:created>
  <dcterms:modified xsi:type="dcterms:W3CDTF">2010-05-14T01:20:21Z</dcterms:modified>
</cp:coreProperties>
</file>